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9" r:id="rId4"/>
    <p:sldId id="258" r:id="rId5"/>
    <p:sldId id="259" r:id="rId6"/>
    <p:sldId id="257" r:id="rId7"/>
    <p:sldId id="260" r:id="rId8"/>
    <p:sldId id="278" r:id="rId9"/>
    <p:sldId id="261" r:id="rId10"/>
    <p:sldId id="262" r:id="rId11"/>
    <p:sldId id="263" r:id="rId12"/>
    <p:sldId id="274" r:id="rId13"/>
    <p:sldId id="275" r:id="rId14"/>
    <p:sldId id="280" r:id="rId15"/>
    <p:sldId id="265" r:id="rId16"/>
    <p:sldId id="266" r:id="rId17"/>
    <p:sldId id="281" r:id="rId18"/>
    <p:sldId id="267" r:id="rId19"/>
    <p:sldId id="268" r:id="rId20"/>
    <p:sldId id="269" r:id="rId21"/>
    <p:sldId id="270" r:id="rId22"/>
    <p:sldId id="276" r:id="rId23"/>
    <p:sldId id="277" r:id="rId24"/>
    <p:sldId id="282" r:id="rId25"/>
    <p:sldId id="271" r:id="rId26"/>
    <p:sldId id="272" r:id="rId27"/>
    <p:sldId id="273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GIT-block </a:t>
            </a:r>
            <a:br>
              <a:rPr lang="en-US" sz="6000" b="1" dirty="0" smtClean="0">
                <a:solidFill>
                  <a:srgbClr val="C00000"/>
                </a:solidFill>
              </a:rPr>
            </a:br>
            <a:r>
              <a:rPr lang="en-US" sz="6000" b="1" dirty="0" smtClean="0">
                <a:solidFill>
                  <a:srgbClr val="C00000"/>
                </a:solidFill>
              </a:rPr>
              <a:t>Microbiology Lab.</a:t>
            </a:r>
            <a:endParaRPr lang="ar-EG" sz="60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Dr./ </a:t>
            </a:r>
            <a:r>
              <a:rPr lang="en-US" b="1" smtClean="0">
                <a:solidFill>
                  <a:srgbClr val="7030A0"/>
                </a:solidFill>
              </a:rPr>
              <a:t>Tamer Ata</a:t>
            </a:r>
          </a:p>
          <a:p>
            <a:endParaRPr lang="ar-EG" b="1" dirty="0">
              <a:solidFill>
                <a:srgbClr val="7030A0"/>
              </a:solidFill>
            </a:endParaRPr>
          </a:p>
        </p:txBody>
      </p:sp>
      <p:sp>
        <p:nvSpPr>
          <p:cNvPr id="5" name="AutoShape 2" descr="نتيجة بحث الصور عن ‪almaarefa colleges logo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نتيجة بحث الصور عن ‪almaarefa colleges logo‬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55350"/>
            <a:ext cx="4648200" cy="1756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96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4040188" cy="414158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Possibility of the organism?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i="1" dirty="0" smtClean="0"/>
              <a:t>Salmonella spp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Further identification between the spp. by?</a:t>
            </a:r>
          </a:p>
          <a:p>
            <a:pPr marL="457200" indent="-457200">
              <a:buAutoNum type="arabicPeriod"/>
            </a:pPr>
            <a:r>
              <a:rPr lang="en-US" dirty="0" smtClean="0"/>
              <a:t>Biochemical reactions as API 20 E</a:t>
            </a:r>
          </a:p>
          <a:p>
            <a:pPr marL="457200" indent="-457200">
              <a:buAutoNum type="arabicPeriod"/>
            </a:pPr>
            <a:r>
              <a:rPr lang="en-US" dirty="0" smtClean="0"/>
              <a:t>Serological characterization.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Disease caused</a:t>
            </a:r>
            <a:r>
              <a:rPr lang="en-US" dirty="0" smtClean="0"/>
              <a:t>: infective enteritis or enteric fever</a:t>
            </a:r>
          </a:p>
          <a:p>
            <a:pPr marL="0" indent="0">
              <a:buNone/>
            </a:pP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031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API 20 E</a:t>
            </a:r>
            <a:endParaRPr lang="ar-EG" b="1" dirty="0">
              <a:solidFill>
                <a:srgbClr val="7030A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4268788" cy="54864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1"/>
            <a:ext cx="4041775" cy="609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PRINCIPLE?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28800"/>
            <a:ext cx="4041775" cy="472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Bacteria suspension placed in the small tubules of the strip</a:t>
            </a:r>
          </a:p>
          <a:p>
            <a:r>
              <a:rPr lang="en-US" dirty="0" smtClean="0"/>
              <a:t>Each one is a lyophilized biochemical reaction </a:t>
            </a:r>
          </a:p>
          <a:p>
            <a:r>
              <a:rPr lang="en-US" dirty="0" smtClean="0"/>
              <a:t>After incubation it gives colors which converted into numbers </a:t>
            </a:r>
          </a:p>
          <a:p>
            <a:r>
              <a:rPr lang="en-US" dirty="0" smtClean="0"/>
              <a:t>From index we can identify the spp. Bacteria by its number  </a:t>
            </a:r>
          </a:p>
          <a:p>
            <a:pPr marL="0" indent="0">
              <a:buNone/>
            </a:pPr>
            <a:r>
              <a:rPr lang="en-US" sz="2600" b="1" dirty="0">
                <a:solidFill>
                  <a:srgbClr val="FF0000"/>
                </a:solidFill>
              </a:rPr>
              <a:t>Uses: </a:t>
            </a:r>
            <a:r>
              <a:rPr lang="en-US" sz="2600" b="1" dirty="0"/>
              <a:t>identification of bacterial spp. Also used in typing</a:t>
            </a:r>
            <a:endParaRPr lang="ar-EG" sz="2600" b="1" dirty="0"/>
          </a:p>
        </p:txBody>
      </p:sp>
    </p:spTree>
    <p:extLst>
      <p:ext uri="{BB962C8B-B14F-4D97-AF65-F5344CB8AC3E}">
        <p14:creationId xmlns:p14="http://schemas.microsoft.com/office/powerpoint/2010/main" val="250336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Vibrio colonies on TCBS media</a:t>
            </a:r>
            <a:endParaRPr lang="ar-EG" b="1" dirty="0">
              <a:solidFill>
                <a:srgbClr val="7030A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19200"/>
            <a:ext cx="4268788" cy="53340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95400"/>
            <a:ext cx="4346575" cy="483076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Possible bacteria</a:t>
            </a:r>
            <a:r>
              <a:rPr lang="en-US" sz="2800" dirty="0" smtClean="0"/>
              <a:t>:              </a:t>
            </a:r>
            <a:r>
              <a:rPr lang="en-US" sz="2800" i="1" dirty="0" smtClean="0"/>
              <a:t>V. cholera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Confirmatory tests</a:t>
            </a:r>
            <a:r>
              <a:rPr lang="en-US" sz="2800" dirty="0" smtClean="0"/>
              <a:t>:</a:t>
            </a:r>
          </a:p>
          <a:p>
            <a:pPr marL="457200" indent="-457200">
              <a:buAutoNum type="arabicPeriod"/>
            </a:pPr>
            <a:r>
              <a:rPr lang="en-US" sz="2800" dirty="0" smtClean="0"/>
              <a:t>Serological typing</a:t>
            </a:r>
          </a:p>
          <a:p>
            <a:pPr marL="457200" indent="-457200">
              <a:buAutoNum type="arabicPeriod"/>
            </a:pPr>
            <a:r>
              <a:rPr lang="en-US" sz="2800" dirty="0" smtClean="0"/>
              <a:t>PCR</a:t>
            </a:r>
          </a:p>
          <a:p>
            <a:pPr marL="457200" indent="-457200">
              <a:buAutoNum type="arabicPeriod"/>
            </a:pPr>
            <a:r>
              <a:rPr lang="en-US" sz="2800" dirty="0" smtClean="0"/>
              <a:t>Biochemical reaction as +</a:t>
            </a:r>
            <a:r>
              <a:rPr lang="en-US" sz="2800" dirty="0" err="1" smtClean="0"/>
              <a:t>ve</a:t>
            </a:r>
            <a:r>
              <a:rPr lang="en-US" sz="2800" dirty="0" smtClean="0"/>
              <a:t> cholera red reaction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Disease caused by the organism:</a:t>
            </a:r>
            <a:r>
              <a:rPr lang="en-US" sz="2800" dirty="0" smtClean="0"/>
              <a:t> </a:t>
            </a:r>
            <a:r>
              <a:rPr lang="en-US" sz="2800" dirty="0" smtClean="0"/>
              <a:t>cholera</a:t>
            </a:r>
            <a:endParaRPr lang="en-US" sz="2800" dirty="0" smtClean="0"/>
          </a:p>
          <a:p>
            <a:r>
              <a:rPr lang="en-US" sz="2800" b="1" dirty="0">
                <a:solidFill>
                  <a:srgbClr val="FF0000"/>
                </a:solidFill>
              </a:rPr>
              <a:t>Type of the media</a:t>
            </a:r>
            <a:r>
              <a:rPr lang="en-US" sz="2800" dirty="0" smtClean="0"/>
              <a:t>: selective media </a:t>
            </a:r>
          </a:p>
        </p:txBody>
      </p:sp>
    </p:spTree>
    <p:extLst>
      <p:ext uri="{BB962C8B-B14F-4D97-AF65-F5344CB8AC3E}">
        <p14:creationId xmlns:p14="http://schemas.microsoft.com/office/powerpoint/2010/main" val="255012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Vibrio colonies on TCBS media</a:t>
            </a:r>
            <a:endParaRPr lang="ar-EG" b="1" dirty="0">
              <a:solidFill>
                <a:srgbClr val="7030A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4497388" cy="57150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219200"/>
            <a:ext cx="4041775" cy="5638799"/>
          </a:xfrm>
        </p:spPr>
      </p:pic>
    </p:spTree>
    <p:extLst>
      <p:ext uri="{BB962C8B-B14F-4D97-AF65-F5344CB8AC3E}">
        <p14:creationId xmlns:p14="http://schemas.microsoft.com/office/powerpoint/2010/main" val="122059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43000" y="2209800"/>
            <a:ext cx="7315200" cy="1330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02060"/>
                </a:solidFill>
              </a:rPr>
              <a:t>Fungal intoxication </a:t>
            </a:r>
          </a:p>
        </p:txBody>
      </p:sp>
    </p:spTree>
    <p:extLst>
      <p:ext uri="{BB962C8B-B14F-4D97-AF65-F5344CB8AC3E}">
        <p14:creationId xmlns:p14="http://schemas.microsoft.com/office/powerpoint/2010/main" val="3754910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7030A0"/>
                </a:solidFill>
              </a:rPr>
              <a:t>Aspergillus spp. </a:t>
            </a:r>
            <a:r>
              <a:rPr lang="en-US" b="1" dirty="0">
                <a:solidFill>
                  <a:srgbClr val="7030A0"/>
                </a:solidFill>
              </a:rPr>
              <a:t>on </a:t>
            </a:r>
            <a:r>
              <a:rPr lang="en-US" b="1" dirty="0" err="1">
                <a:solidFill>
                  <a:srgbClr val="7030A0"/>
                </a:solidFill>
              </a:rPr>
              <a:t>Sabouraud’s</a:t>
            </a:r>
            <a:r>
              <a:rPr lang="en-US" b="1" dirty="0">
                <a:solidFill>
                  <a:srgbClr val="7030A0"/>
                </a:solidFill>
              </a:rPr>
              <a:t> dextrose agar (SDA) </a:t>
            </a:r>
            <a:r>
              <a:rPr lang="ar-EG" b="1" dirty="0">
                <a:solidFill>
                  <a:srgbClr val="7030A0"/>
                </a:solidFill>
              </a:rPr>
              <a:t/>
            </a:r>
            <a:br>
              <a:rPr lang="ar-EG" b="1" dirty="0">
                <a:solidFill>
                  <a:srgbClr val="7030A0"/>
                </a:solidFill>
              </a:rPr>
            </a:br>
            <a:endParaRPr lang="ar-EG" b="1" dirty="0">
              <a:solidFill>
                <a:srgbClr val="7030A0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2600"/>
            <a:ext cx="4040188" cy="46482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52600"/>
            <a:ext cx="4041775" cy="43735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Suspected toxin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Ochratoxin</a:t>
            </a:r>
            <a:r>
              <a:rPr lang="en-US" dirty="0" smtClean="0"/>
              <a:t> </a:t>
            </a:r>
          </a:p>
          <a:p>
            <a:r>
              <a:rPr lang="en-US" b="1" dirty="0">
                <a:solidFill>
                  <a:srgbClr val="FF0000"/>
                </a:solidFill>
              </a:rPr>
              <a:t>Pathological effect of the toxin</a:t>
            </a:r>
            <a:r>
              <a:rPr lang="en-US" dirty="0" smtClean="0"/>
              <a:t>: nephrotoxic, immunosuppressive, carcinogenic and neurotoxic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7199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Aspergillus by </a:t>
            </a:r>
            <a:r>
              <a:rPr lang="en-US" b="1" dirty="0" smtClean="0">
                <a:solidFill>
                  <a:srgbClr val="7030A0"/>
                </a:solidFill>
              </a:rPr>
              <a:t>lactophenol cotton </a:t>
            </a:r>
            <a:r>
              <a:rPr lang="en-US" b="1" dirty="0" smtClean="0">
                <a:solidFill>
                  <a:srgbClr val="7030A0"/>
                </a:solidFill>
              </a:rPr>
              <a:t>blue </a:t>
            </a:r>
            <a:endParaRPr lang="ar-EG" b="1" dirty="0">
              <a:solidFill>
                <a:srgbClr val="7030A0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1524000"/>
            <a:ext cx="7924800" cy="4953000"/>
          </a:xfrm>
        </p:spPr>
      </p:pic>
    </p:spTree>
    <p:extLst>
      <p:ext uri="{BB962C8B-B14F-4D97-AF65-F5344CB8AC3E}">
        <p14:creationId xmlns:p14="http://schemas.microsoft.com/office/powerpoint/2010/main" val="158540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95401" y="2174875"/>
            <a:ext cx="7391400" cy="1254125"/>
          </a:xfrm>
        </p:spPr>
        <p:txBody>
          <a:bodyPr/>
          <a:lstStyle/>
          <a:p>
            <a:pPr marL="0" indent="0">
              <a:buNone/>
            </a:pPr>
            <a:r>
              <a:rPr lang="en-US" sz="5400" b="1" dirty="0">
                <a:solidFill>
                  <a:srgbClr val="002060"/>
                </a:solidFill>
              </a:rPr>
              <a:t>Parasitology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2741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Head of </a:t>
            </a:r>
            <a:r>
              <a:rPr lang="en-US" b="1" dirty="0" err="1">
                <a:solidFill>
                  <a:srgbClr val="7030A0"/>
                </a:solidFill>
              </a:rPr>
              <a:t>Taenia</a:t>
            </a:r>
            <a:r>
              <a:rPr lang="en-US" b="1" dirty="0">
                <a:solidFill>
                  <a:srgbClr val="7030A0"/>
                </a:solidFill>
              </a:rPr>
              <a:t> worm </a:t>
            </a:r>
            <a:r>
              <a:rPr lang="ar-EG" dirty="0"/>
              <a:t/>
            </a:r>
            <a:br>
              <a:rPr lang="ar-EG" dirty="0"/>
            </a:br>
            <a:endParaRPr lang="ar-EG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4040188" cy="4370189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95400"/>
            <a:ext cx="4041775" cy="4326731"/>
          </a:xfrm>
        </p:spPr>
      </p:pic>
    </p:spTree>
    <p:extLst>
      <p:ext uri="{BB962C8B-B14F-4D97-AF65-F5344CB8AC3E}">
        <p14:creationId xmlns:p14="http://schemas.microsoft.com/office/powerpoint/2010/main" val="37435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85800"/>
            <a:ext cx="4040188" cy="4979789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81000"/>
            <a:ext cx="4041775" cy="5745163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Classification</a:t>
            </a:r>
            <a:r>
              <a:rPr lang="en-US" dirty="0" smtClean="0"/>
              <a:t>: </a:t>
            </a:r>
            <a:r>
              <a:rPr lang="en-US" dirty="0" err="1" smtClean="0"/>
              <a:t>Cestodes</a:t>
            </a:r>
            <a:endParaRPr lang="en-US" dirty="0" smtClean="0"/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T. </a:t>
            </a:r>
            <a:r>
              <a:rPr lang="en-US" i="1" dirty="0" err="1" smtClean="0"/>
              <a:t>saginata</a:t>
            </a:r>
            <a:r>
              <a:rPr lang="en-US" i="1" dirty="0" smtClean="0"/>
              <a:t> </a:t>
            </a:r>
            <a:r>
              <a:rPr lang="en-US" dirty="0" smtClean="0"/>
              <a:t>(beef tape worm)</a:t>
            </a:r>
          </a:p>
          <a:p>
            <a:endParaRPr lang="en-US" dirty="0" smtClean="0"/>
          </a:p>
          <a:p>
            <a:r>
              <a:rPr lang="en-US" b="1" u="sng" dirty="0">
                <a:solidFill>
                  <a:srgbClr val="C00000"/>
                </a:solidFill>
              </a:rPr>
              <a:t>mode of infection</a:t>
            </a:r>
            <a:r>
              <a:rPr lang="en-US" dirty="0"/>
              <a:t>: ingestion of larva in undercooked meat </a:t>
            </a:r>
            <a:r>
              <a:rPr lang="en-US" dirty="0" smtClean="0"/>
              <a:t>beef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b="1" u="sng" dirty="0">
                <a:solidFill>
                  <a:srgbClr val="C00000"/>
                </a:solidFill>
              </a:rPr>
              <a:t>Disease</a:t>
            </a:r>
            <a:r>
              <a:rPr lang="en-US" dirty="0" smtClean="0"/>
              <a:t> : </a:t>
            </a:r>
            <a:r>
              <a:rPr lang="en-US" dirty="0"/>
              <a:t>asymptomatic or diarrhea</a:t>
            </a:r>
          </a:p>
          <a:p>
            <a:endParaRPr lang="en-US" dirty="0"/>
          </a:p>
          <a:p>
            <a:r>
              <a:rPr lang="en-US" b="1" u="sng" dirty="0">
                <a:solidFill>
                  <a:srgbClr val="C00000"/>
                </a:solidFill>
              </a:rPr>
              <a:t>diagnosis:</a:t>
            </a:r>
            <a:r>
              <a:rPr lang="en-US" dirty="0"/>
              <a:t> detect egg in stool</a:t>
            </a:r>
          </a:p>
          <a:p>
            <a:endParaRPr lang="en-US" dirty="0"/>
          </a:p>
          <a:p>
            <a:r>
              <a:rPr lang="en-US" b="1" u="sng" dirty="0">
                <a:solidFill>
                  <a:srgbClr val="C00000"/>
                </a:solidFill>
              </a:rPr>
              <a:t>treatment:</a:t>
            </a:r>
            <a:r>
              <a:rPr lang="en-US" dirty="0"/>
              <a:t> praziquantel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36397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Contents</a:t>
            </a:r>
            <a:endParaRPr lang="ar-EG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Bacterial enteritis </a:t>
            </a:r>
          </a:p>
          <a:p>
            <a:r>
              <a:rPr lang="en-US" sz="4000" b="1" dirty="0" smtClean="0">
                <a:solidFill>
                  <a:srgbClr val="002060"/>
                </a:solidFill>
              </a:rPr>
              <a:t>Fungal intoxication </a:t>
            </a:r>
          </a:p>
          <a:p>
            <a:r>
              <a:rPr lang="en-US" sz="4000" b="1" dirty="0" smtClean="0">
                <a:solidFill>
                  <a:srgbClr val="002060"/>
                </a:solidFill>
              </a:rPr>
              <a:t>Parasitological slides </a:t>
            </a:r>
          </a:p>
          <a:p>
            <a:r>
              <a:rPr lang="en-US" sz="4000" b="1" dirty="0" smtClean="0">
                <a:solidFill>
                  <a:srgbClr val="002060"/>
                </a:solidFill>
              </a:rPr>
              <a:t>Blood culture </a:t>
            </a:r>
            <a:endParaRPr lang="ar-EG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6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7030A0"/>
                </a:solidFill>
              </a:rPr>
              <a:t>Enterobius </a:t>
            </a:r>
            <a:r>
              <a:rPr lang="en-US" b="1" i="1" dirty="0" smtClean="0">
                <a:solidFill>
                  <a:srgbClr val="7030A0"/>
                </a:solidFill>
              </a:rPr>
              <a:t>vermicularis (pin worm)</a:t>
            </a:r>
            <a:endParaRPr lang="ar-EG" b="1" i="1" dirty="0">
              <a:solidFill>
                <a:srgbClr val="7030A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2600"/>
            <a:ext cx="4040188" cy="45720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828800"/>
            <a:ext cx="4041775" cy="4495799"/>
          </a:xfrm>
        </p:spPr>
      </p:pic>
    </p:spTree>
    <p:extLst>
      <p:ext uri="{BB962C8B-B14F-4D97-AF65-F5344CB8AC3E}">
        <p14:creationId xmlns:p14="http://schemas.microsoft.com/office/powerpoint/2010/main" val="24353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Enterobius </a:t>
            </a:r>
            <a:r>
              <a:rPr lang="en-US" b="1" dirty="0">
                <a:solidFill>
                  <a:srgbClr val="7030A0"/>
                </a:solidFill>
              </a:rPr>
              <a:t>vermicularis (pin worm)</a:t>
            </a:r>
            <a:endParaRPr lang="ar-EG" b="1" dirty="0">
              <a:solidFill>
                <a:srgbClr val="7030A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401" y="1524000"/>
            <a:ext cx="8153400" cy="4602163"/>
          </a:xfrm>
        </p:spPr>
        <p:txBody>
          <a:bodyPr>
            <a:normAutofit fontScale="92500" lnSpcReduction="2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Classification</a:t>
            </a:r>
            <a:r>
              <a:rPr lang="en-US" sz="4000" dirty="0" smtClean="0"/>
              <a:t>: Nematodes </a:t>
            </a:r>
          </a:p>
          <a:p>
            <a:r>
              <a:rPr lang="en-US" sz="4000" b="1" dirty="0">
                <a:solidFill>
                  <a:srgbClr val="FF0000"/>
                </a:solidFill>
              </a:rPr>
              <a:t>Infective stage</a:t>
            </a:r>
            <a:r>
              <a:rPr lang="en-US" sz="4000" dirty="0" smtClean="0"/>
              <a:t>: D shaped egg</a:t>
            </a:r>
          </a:p>
          <a:p>
            <a:r>
              <a:rPr lang="en-US" sz="4000" b="1" dirty="0">
                <a:solidFill>
                  <a:srgbClr val="FF0000"/>
                </a:solidFill>
              </a:rPr>
              <a:t>Diagnostic stage</a:t>
            </a:r>
            <a:r>
              <a:rPr lang="en-US" sz="4000" dirty="0" smtClean="0"/>
              <a:t>: egg</a:t>
            </a:r>
          </a:p>
          <a:p>
            <a:r>
              <a:rPr lang="en-US" sz="4000" b="1" dirty="0">
                <a:solidFill>
                  <a:srgbClr val="FF0000"/>
                </a:solidFill>
              </a:rPr>
              <a:t>Sensitive method for diagnosis</a:t>
            </a:r>
            <a:r>
              <a:rPr lang="en-US" sz="4000" dirty="0" smtClean="0"/>
              <a:t>: adhesive anal tape technique.</a:t>
            </a:r>
          </a:p>
          <a:p>
            <a:r>
              <a:rPr lang="en-US" sz="4000" b="1" dirty="0">
                <a:solidFill>
                  <a:srgbClr val="FF0000"/>
                </a:solidFill>
              </a:rPr>
              <a:t>Habitat:</a:t>
            </a:r>
            <a:r>
              <a:rPr lang="en-US" sz="4000" dirty="0" smtClean="0"/>
              <a:t> caecum or large intestine </a:t>
            </a:r>
          </a:p>
          <a:p>
            <a:r>
              <a:rPr lang="en-US" sz="4000" b="1" dirty="0">
                <a:solidFill>
                  <a:srgbClr val="FF0000"/>
                </a:solidFill>
              </a:rPr>
              <a:t>Clinically</a:t>
            </a:r>
            <a:r>
              <a:rPr lang="en-US" sz="4000" dirty="0" smtClean="0"/>
              <a:t>: nocturnal anal itching</a:t>
            </a:r>
          </a:p>
          <a:p>
            <a:r>
              <a:rPr lang="en-US" sz="4000" b="1" dirty="0">
                <a:solidFill>
                  <a:srgbClr val="FF0000"/>
                </a:solidFill>
              </a:rPr>
              <a:t>Treatment</a:t>
            </a:r>
            <a:r>
              <a:rPr lang="en-US" sz="4000" b="1" dirty="0" smtClean="0"/>
              <a:t>:</a:t>
            </a:r>
            <a:r>
              <a:rPr lang="en-US" sz="4000" dirty="0" smtClean="0"/>
              <a:t> </a:t>
            </a:r>
            <a:r>
              <a:rPr lang="en-US" sz="4000" dirty="0" smtClean="0"/>
              <a:t>Mebendazole </a:t>
            </a:r>
            <a:endParaRPr lang="ar-EG" sz="4000" dirty="0"/>
          </a:p>
        </p:txBody>
      </p:sp>
    </p:spTree>
    <p:extLst>
      <p:ext uri="{BB962C8B-B14F-4D97-AF65-F5344CB8AC3E}">
        <p14:creationId xmlns:p14="http://schemas.microsoft.com/office/powerpoint/2010/main" val="4177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Ascaris larva </a:t>
            </a:r>
            <a:endParaRPr lang="ar-EG" b="1" dirty="0">
              <a:solidFill>
                <a:srgbClr val="7030A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4040188" cy="4217789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371601"/>
            <a:ext cx="4041775" cy="4294584"/>
          </a:xfrm>
        </p:spPr>
      </p:pic>
    </p:spTree>
    <p:extLst>
      <p:ext uri="{BB962C8B-B14F-4D97-AF65-F5344CB8AC3E}">
        <p14:creationId xmlns:p14="http://schemas.microsoft.com/office/powerpoint/2010/main" val="262113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Ascaris larva </a:t>
            </a:r>
            <a:endParaRPr lang="ar-EG" b="1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05000"/>
            <a:ext cx="8153400" cy="3951288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Classification</a:t>
            </a:r>
            <a:r>
              <a:rPr lang="en-US" sz="3200" dirty="0" smtClean="0">
                <a:solidFill>
                  <a:srgbClr val="C00000"/>
                </a:solidFill>
              </a:rPr>
              <a:t>:</a:t>
            </a:r>
            <a:r>
              <a:rPr lang="en-US" sz="3200" dirty="0" smtClean="0"/>
              <a:t> NEMATODES</a:t>
            </a:r>
          </a:p>
          <a:p>
            <a:r>
              <a:rPr lang="en-US" sz="3200" b="1" dirty="0">
                <a:solidFill>
                  <a:srgbClr val="C00000"/>
                </a:solidFill>
              </a:rPr>
              <a:t>Habitat</a:t>
            </a:r>
            <a:r>
              <a:rPr lang="en-US" sz="3200" b="1" dirty="0" smtClean="0"/>
              <a:t>: </a:t>
            </a:r>
            <a:r>
              <a:rPr lang="en-US" sz="3200" dirty="0" smtClean="0"/>
              <a:t>small intestine and bile ducts</a:t>
            </a:r>
          </a:p>
          <a:p>
            <a:r>
              <a:rPr lang="en-US" sz="3200" b="1" dirty="0">
                <a:solidFill>
                  <a:srgbClr val="C00000"/>
                </a:solidFill>
              </a:rPr>
              <a:t>Clinically</a:t>
            </a:r>
            <a:r>
              <a:rPr lang="en-US" sz="3200" b="1" dirty="0" smtClean="0"/>
              <a:t>: </a:t>
            </a:r>
            <a:r>
              <a:rPr lang="en-US" sz="3200" dirty="0" smtClean="0"/>
              <a:t>intestinal obstruction, biliary obstruction</a:t>
            </a:r>
          </a:p>
          <a:p>
            <a:r>
              <a:rPr lang="en-US" sz="3200" b="1" dirty="0">
                <a:solidFill>
                  <a:srgbClr val="C00000"/>
                </a:solidFill>
              </a:rPr>
              <a:t>Infective stage: </a:t>
            </a:r>
            <a:r>
              <a:rPr lang="en-US" sz="3200" dirty="0" smtClean="0"/>
              <a:t>egg</a:t>
            </a:r>
          </a:p>
          <a:p>
            <a:r>
              <a:rPr lang="en-US" sz="3200" b="1" dirty="0">
                <a:solidFill>
                  <a:srgbClr val="C00000"/>
                </a:solidFill>
              </a:rPr>
              <a:t>Diagnostic stage</a:t>
            </a:r>
            <a:r>
              <a:rPr lang="en-US" sz="3200" dirty="0" smtClean="0"/>
              <a:t>: egg </a:t>
            </a:r>
          </a:p>
          <a:p>
            <a:r>
              <a:rPr lang="en-US" sz="3200" b="1" dirty="0">
                <a:solidFill>
                  <a:srgbClr val="C00000"/>
                </a:solidFill>
              </a:rPr>
              <a:t>Treatment: </a:t>
            </a:r>
            <a:r>
              <a:rPr lang="en-US" sz="3200" dirty="0" smtClean="0"/>
              <a:t>Mebendazole  </a:t>
            </a:r>
            <a:endParaRPr lang="en-US" sz="3200" dirty="0" smtClean="0"/>
          </a:p>
          <a:p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9185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6781800" cy="1101725"/>
          </a:xfrm>
        </p:spPr>
        <p:txBody>
          <a:bodyPr/>
          <a:lstStyle/>
          <a:p>
            <a:pPr marL="0" indent="0">
              <a:buNone/>
            </a:pPr>
            <a:r>
              <a:rPr lang="en-US" sz="6000" b="1" dirty="0">
                <a:solidFill>
                  <a:srgbClr val="002060"/>
                </a:solidFill>
              </a:rPr>
              <a:t>Blood culture </a:t>
            </a:r>
            <a:endParaRPr lang="ar-EG" sz="6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537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Blood culture </a:t>
            </a:r>
            <a:endParaRPr lang="ar-EG" b="1" dirty="0">
              <a:solidFill>
                <a:srgbClr val="7030A0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1"/>
            <a:ext cx="4040188" cy="51816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19200"/>
            <a:ext cx="4270375" cy="5257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Uses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dirty="0" smtClean="0"/>
              <a:t>Diagnose of </a:t>
            </a:r>
          </a:p>
          <a:p>
            <a:pPr marL="457200" indent="-457200">
              <a:buAutoNum type="arabicPeriod"/>
            </a:pPr>
            <a:r>
              <a:rPr lang="en-US" dirty="0" smtClean="0"/>
              <a:t>enteric fever in the first week</a:t>
            </a:r>
          </a:p>
          <a:p>
            <a:pPr marL="457200" indent="-457200">
              <a:buAutoNum type="arabicPeriod"/>
            </a:pPr>
            <a:r>
              <a:rPr lang="en-US" dirty="0" smtClean="0"/>
              <a:t>Brucellosis or Malta fever</a:t>
            </a:r>
          </a:p>
          <a:p>
            <a:pPr marL="457200" indent="-457200">
              <a:buAutoNum type="arabicPeriod"/>
            </a:pPr>
            <a:r>
              <a:rPr lang="en-US" dirty="0" smtClean="0"/>
              <a:t>Bacteremia and septicemia</a:t>
            </a:r>
          </a:p>
          <a:p>
            <a:pPr marL="457200" indent="-457200">
              <a:buAutoNum type="arabicPeriod"/>
            </a:pPr>
            <a:r>
              <a:rPr lang="en-US" dirty="0" smtClean="0"/>
              <a:t>Infective endocarditis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b="1" dirty="0">
                <a:solidFill>
                  <a:srgbClr val="FF0000"/>
                </a:solidFill>
              </a:rPr>
              <a:t>specimen</a:t>
            </a:r>
            <a:r>
              <a:rPr lang="en-US" sz="2800" dirty="0" smtClean="0"/>
              <a:t>: </a:t>
            </a:r>
            <a:r>
              <a:rPr lang="en-US" dirty="0" smtClean="0"/>
              <a:t>5-10 cc venous blood under aseptic technique (at least 2 or 3 specimen taken from different limb)</a:t>
            </a:r>
          </a:p>
        </p:txBody>
      </p:sp>
    </p:spTree>
    <p:extLst>
      <p:ext uri="{BB962C8B-B14F-4D97-AF65-F5344CB8AC3E}">
        <p14:creationId xmlns:p14="http://schemas.microsoft.com/office/powerpoint/2010/main" val="135344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Blood culture </a:t>
            </a:r>
            <a:endParaRPr lang="ar-EG" b="1" dirty="0">
              <a:solidFill>
                <a:srgbClr val="7030A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401" y="1295401"/>
            <a:ext cx="8153400" cy="5334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Principle</a:t>
            </a:r>
            <a:r>
              <a:rPr lang="en-US" dirty="0" smtClean="0"/>
              <a:t>: </a:t>
            </a:r>
            <a:endParaRPr lang="ar-E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1" y="2057400"/>
            <a:ext cx="8229600" cy="406876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Blood added to 50 cc nutrient broth (ratio 1/10 or 1/5) then incubated at 37°C for 7 days</a:t>
            </a:r>
          </a:p>
          <a:p>
            <a:pPr marL="457200" indent="-457200">
              <a:buAutoNum type="arabicPeriod"/>
            </a:pPr>
            <a:r>
              <a:rPr lang="en-US" dirty="0" smtClean="0"/>
              <a:t>Each day the culture is examined for signs of bacterial growth </a:t>
            </a:r>
          </a:p>
          <a:p>
            <a:pPr marL="457200" indent="-457200">
              <a:buAutoNum type="arabicPeriod"/>
            </a:pPr>
            <a:r>
              <a:rPr lang="en-US" dirty="0" smtClean="0"/>
              <a:t>If signs of bacterial growth are </a:t>
            </a:r>
            <a:r>
              <a:rPr lang="en-US" dirty="0"/>
              <a:t>detected sub-culture, (or daily subculture), </a:t>
            </a:r>
            <a:r>
              <a:rPr lang="en-US" dirty="0" smtClean="0"/>
              <a:t>on blood, chocolate and Mac-</a:t>
            </a:r>
            <a:r>
              <a:rPr lang="en-US" dirty="0" err="1" smtClean="0"/>
              <a:t>Conkey</a:t>
            </a:r>
            <a:r>
              <a:rPr lang="en-US" dirty="0" smtClean="0"/>
              <a:t> agar were done to isolate and identify the organism</a:t>
            </a:r>
          </a:p>
          <a:p>
            <a:pPr marL="457200" indent="-457200">
              <a:buAutoNum type="arabicPeriod"/>
            </a:pPr>
            <a:r>
              <a:rPr lang="en-US" dirty="0" smtClean="0"/>
              <a:t>If 7 days pass without isolation of any growth, reported as negative sample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68436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Blood culture </a:t>
            </a:r>
            <a:endParaRPr lang="ar-EG" b="1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Signs of bacterial growth as </a:t>
            </a:r>
            <a:endParaRPr lang="ar-EG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Hemolysis</a:t>
            </a:r>
            <a:endParaRPr lang="en-US" dirty="0" smtClean="0"/>
          </a:p>
          <a:p>
            <a:r>
              <a:rPr lang="en-US" dirty="0" smtClean="0"/>
              <a:t>Turbidity </a:t>
            </a:r>
          </a:p>
          <a:p>
            <a:r>
              <a:rPr lang="en-US" dirty="0" smtClean="0"/>
              <a:t>Surface pellicle</a:t>
            </a:r>
            <a:endParaRPr lang="ar-E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Advantage of big volume </a:t>
            </a:r>
            <a:endParaRPr lang="ar-EG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More nutrition for the organism</a:t>
            </a:r>
          </a:p>
          <a:p>
            <a:r>
              <a:rPr lang="en-US" dirty="0" smtClean="0"/>
              <a:t>Dilute antibiotic if the </a:t>
            </a:r>
            <a:r>
              <a:rPr lang="en-US" smtClean="0"/>
              <a:t>patient receiving </a:t>
            </a:r>
            <a:r>
              <a:rPr lang="en-US" dirty="0" smtClean="0"/>
              <a:t>antibiotic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6985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239000" cy="1635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b="1" dirty="0" smtClean="0">
                <a:solidFill>
                  <a:srgbClr val="C00000"/>
                </a:solidFill>
              </a:rPr>
              <a:t>THANKS</a:t>
            </a:r>
            <a:endParaRPr lang="en-US" sz="8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731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marL="0" indent="0">
              <a:buNone/>
            </a:pPr>
            <a:endParaRPr lang="en-US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002060"/>
                </a:solidFill>
              </a:rPr>
              <a:t>Bacterial </a:t>
            </a:r>
            <a:r>
              <a:rPr lang="en-US" sz="6000" b="1" dirty="0">
                <a:solidFill>
                  <a:srgbClr val="002060"/>
                </a:solidFill>
              </a:rPr>
              <a:t>enteritis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9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Bacterial enteritis </a:t>
            </a:r>
            <a:endParaRPr lang="ar-EG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Mostly </a:t>
            </a:r>
            <a:r>
              <a:rPr lang="en-US" b="1" dirty="0" smtClean="0">
                <a:solidFill>
                  <a:srgbClr val="FF0000"/>
                </a:solidFill>
              </a:rPr>
              <a:t>Gram negative bacilli</a:t>
            </a:r>
            <a:r>
              <a:rPr lang="en-US" dirty="0" smtClean="0"/>
              <a:t> including</a:t>
            </a:r>
          </a:p>
          <a:p>
            <a:pPr marL="514350" indent="-514350">
              <a:buAutoNum type="arabicPeriod"/>
            </a:pPr>
            <a:r>
              <a:rPr lang="en-US" b="1" i="1" dirty="0" smtClean="0">
                <a:solidFill>
                  <a:srgbClr val="C00000"/>
                </a:solidFill>
              </a:rPr>
              <a:t>Vibrio spp.</a:t>
            </a:r>
          </a:p>
          <a:p>
            <a:pPr marL="514350" indent="-514350">
              <a:buAutoNum type="arabicPeriod"/>
            </a:pPr>
            <a:r>
              <a:rPr lang="en-US" b="1" i="1" dirty="0" smtClean="0">
                <a:solidFill>
                  <a:srgbClr val="C00000"/>
                </a:solidFill>
              </a:rPr>
              <a:t>Shigella spp.</a:t>
            </a:r>
          </a:p>
          <a:p>
            <a:pPr marL="514350" indent="-514350">
              <a:buAutoNum type="arabicPeriod"/>
            </a:pPr>
            <a:r>
              <a:rPr lang="en-US" b="1" i="1" dirty="0" smtClean="0">
                <a:solidFill>
                  <a:srgbClr val="C00000"/>
                </a:solidFill>
              </a:rPr>
              <a:t>Salmonella spp. (food poisoning &amp; </a:t>
            </a:r>
            <a:r>
              <a:rPr lang="en-US" b="1" i="1" dirty="0" smtClean="0">
                <a:solidFill>
                  <a:srgbClr val="C00000"/>
                </a:solidFill>
              </a:rPr>
              <a:t>enteritis)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marL="514350" indent="-514350">
              <a:buAutoNum type="arabicPeriod"/>
            </a:pPr>
            <a:r>
              <a:rPr lang="en-US" b="1" i="1" dirty="0" smtClean="0">
                <a:solidFill>
                  <a:srgbClr val="C00000"/>
                </a:solidFill>
              </a:rPr>
              <a:t>E. coli (</a:t>
            </a:r>
            <a:r>
              <a:rPr lang="en-US" b="1" i="1" u="sng" dirty="0" smtClean="0">
                <a:solidFill>
                  <a:srgbClr val="C00000"/>
                </a:solidFill>
              </a:rPr>
              <a:t>EHEC O157/H7 </a:t>
            </a:r>
            <a:r>
              <a:rPr lang="en-US" b="1" i="1" dirty="0" smtClean="0">
                <a:solidFill>
                  <a:srgbClr val="C00000"/>
                </a:solidFill>
              </a:rPr>
              <a:t>&amp; </a:t>
            </a:r>
            <a:r>
              <a:rPr lang="en-US" b="1" i="1" u="sng" dirty="0" smtClean="0">
                <a:solidFill>
                  <a:srgbClr val="C00000"/>
                </a:solidFill>
              </a:rPr>
              <a:t>EPEC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&amp; </a:t>
            </a:r>
            <a:r>
              <a:rPr lang="en-US" b="1" i="1" u="sng" dirty="0" smtClean="0">
                <a:solidFill>
                  <a:srgbClr val="C00000"/>
                </a:solidFill>
              </a:rPr>
              <a:t>ETEC</a:t>
            </a:r>
            <a:r>
              <a:rPr lang="en-US" b="1" i="1" dirty="0" smtClean="0">
                <a:solidFill>
                  <a:srgbClr val="C00000"/>
                </a:solidFill>
              </a:rPr>
              <a:t>&amp; </a:t>
            </a:r>
            <a:r>
              <a:rPr lang="en-US" b="1" i="1" u="sng" dirty="0" smtClean="0">
                <a:solidFill>
                  <a:srgbClr val="C00000"/>
                </a:solidFill>
              </a:rPr>
              <a:t>EIEC</a:t>
            </a:r>
            <a:r>
              <a:rPr lang="en-US" b="1" i="1" dirty="0" smtClean="0">
                <a:solidFill>
                  <a:srgbClr val="C00000"/>
                </a:solidFill>
              </a:rPr>
              <a:t>)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marL="514350" indent="-514350">
              <a:buAutoNum type="arabicPeriod"/>
            </a:pPr>
            <a:r>
              <a:rPr lang="en-US" b="1" i="1" dirty="0" smtClean="0">
                <a:solidFill>
                  <a:srgbClr val="C00000"/>
                </a:solidFill>
              </a:rPr>
              <a:t>Campylobacter SPP.</a:t>
            </a:r>
          </a:p>
          <a:p>
            <a:pPr marL="0" indent="0">
              <a:buNone/>
            </a:pP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407476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Lab. Diagnosis 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906963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7030A0"/>
                </a:solidFill>
              </a:rPr>
              <a:t>Specimen:</a:t>
            </a:r>
            <a:r>
              <a:rPr lang="en-US" dirty="0" smtClean="0"/>
              <a:t> stool</a:t>
            </a:r>
          </a:p>
          <a:p>
            <a:r>
              <a:rPr lang="en-US" b="1" u="sng" dirty="0">
                <a:solidFill>
                  <a:srgbClr val="7030A0"/>
                </a:solidFill>
              </a:rPr>
              <a:t>CULTURE of specimen for isolation of the pathogen:</a:t>
            </a:r>
          </a:p>
          <a:p>
            <a:pPr marL="0" indent="0">
              <a:buNone/>
            </a:pPr>
            <a:r>
              <a:rPr lang="en-US" dirty="0" smtClean="0"/>
              <a:t>On selective and differential media as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XLD</a:t>
            </a:r>
            <a:r>
              <a:rPr lang="en-US" dirty="0" smtClean="0">
                <a:solidFill>
                  <a:srgbClr val="FF0000"/>
                </a:solidFill>
              </a:rPr>
              <a:t>= Xylose Lysine </a:t>
            </a:r>
            <a:r>
              <a:rPr lang="en-US" dirty="0" err="1" smtClean="0">
                <a:solidFill>
                  <a:srgbClr val="FF0000"/>
                </a:solidFill>
              </a:rPr>
              <a:t>Deoxycolate</a:t>
            </a:r>
            <a:r>
              <a:rPr lang="en-US" dirty="0" smtClean="0">
                <a:solidFill>
                  <a:srgbClr val="FF0000"/>
                </a:solidFill>
              </a:rPr>
              <a:t> Agar</a:t>
            </a:r>
          </a:p>
          <a:p>
            <a:r>
              <a:rPr lang="en-US" b="1" u="sng" dirty="0">
                <a:solidFill>
                  <a:srgbClr val="7030A0"/>
                </a:solidFill>
              </a:rPr>
              <a:t>Identification of the isolated organism</a:t>
            </a:r>
          </a:p>
          <a:p>
            <a:r>
              <a:rPr lang="en-US" b="1" u="sng" dirty="0" smtClean="0">
                <a:solidFill>
                  <a:srgbClr val="7030A0"/>
                </a:solidFill>
              </a:rPr>
              <a:t>Serological </a:t>
            </a:r>
          </a:p>
          <a:p>
            <a:r>
              <a:rPr lang="en-US" b="1" u="sng" dirty="0" smtClean="0">
                <a:solidFill>
                  <a:srgbClr val="7030A0"/>
                </a:solidFill>
              </a:rPr>
              <a:t>Typing</a:t>
            </a:r>
            <a:r>
              <a:rPr lang="en-US" dirty="0" smtClean="0"/>
              <a:t> in outbreaks to trace source of infection</a:t>
            </a:r>
          </a:p>
          <a:p>
            <a:pPr marL="0" indent="0">
              <a:buNone/>
            </a:pPr>
            <a:endParaRPr lang="en-US" dirty="0" smtClean="0"/>
          </a:p>
          <a:p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04503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media </a:t>
            </a:r>
            <a:endParaRPr lang="ar-EG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0"/>
            <a:ext cx="3200400" cy="3886200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914401" y="1219200"/>
            <a:ext cx="7772400" cy="95567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XLD media </a:t>
            </a:r>
            <a:endParaRPr lang="ar-EG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038601" y="2174875"/>
            <a:ext cx="4648200" cy="3951288"/>
          </a:xfrm>
        </p:spPr>
        <p:txBody>
          <a:bodyPr/>
          <a:lstStyle/>
          <a:p>
            <a:r>
              <a:rPr lang="en-US" dirty="0" smtClean="0"/>
              <a:t>Selective media for enteric Gram negative bacilli</a:t>
            </a:r>
          </a:p>
          <a:p>
            <a:r>
              <a:rPr lang="en-US" dirty="0" smtClean="0"/>
              <a:t>Also differential media as can differentiate lactose fermenters (LF) from non lactose fermenters (NLF)</a:t>
            </a:r>
          </a:p>
          <a:p>
            <a:r>
              <a:rPr lang="en-US" dirty="0" smtClean="0"/>
              <a:t>LF → yellow colonies</a:t>
            </a:r>
          </a:p>
          <a:p>
            <a:r>
              <a:rPr lang="en-US" dirty="0" smtClean="0"/>
              <a:t>NLF → pink colonies </a:t>
            </a:r>
            <a:r>
              <a:rPr lang="en-US" b="1" u="sng" dirty="0" smtClean="0"/>
              <a:t>+</a:t>
            </a:r>
            <a:r>
              <a:rPr lang="en-US" dirty="0" smtClean="0"/>
              <a:t> black color (H2S production)</a:t>
            </a:r>
            <a:endParaRPr lang="ar-EG" b="1" u="sng" dirty="0"/>
          </a:p>
        </p:txBody>
      </p:sp>
    </p:spTree>
    <p:extLst>
      <p:ext uri="{BB962C8B-B14F-4D97-AF65-F5344CB8AC3E}">
        <p14:creationId xmlns:p14="http://schemas.microsoft.com/office/powerpoint/2010/main" val="53876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LF colonies on XLD media</a:t>
            </a:r>
            <a:endParaRPr lang="ar-EG" b="1" dirty="0">
              <a:solidFill>
                <a:srgbClr val="7030A0"/>
              </a:solidFill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4040188" cy="49530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000"/>
            <a:ext cx="4041775" cy="1371600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Possibility of the organism?</a:t>
            </a:r>
          </a:p>
          <a:p>
            <a:r>
              <a:rPr lang="en-US" sz="9600" dirty="0" smtClean="0"/>
              <a:t> </a:t>
            </a:r>
            <a:r>
              <a:rPr lang="en-US" sz="9600" b="0" i="1" dirty="0"/>
              <a:t>E. coli </a:t>
            </a:r>
            <a:endParaRPr lang="ar-EG" sz="9600" b="0" i="1" dirty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ar-E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90801"/>
            <a:ext cx="4041775" cy="3535362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b="1" dirty="0">
                <a:solidFill>
                  <a:srgbClr val="FF0000"/>
                </a:solidFill>
              </a:rPr>
              <a:t>Other test to confirm diagnosis?</a:t>
            </a:r>
          </a:p>
          <a:p>
            <a:r>
              <a:rPr lang="en-US" dirty="0" smtClean="0"/>
              <a:t>Biochemical reactions </a:t>
            </a:r>
            <a:r>
              <a:rPr lang="en-US" dirty="0" smtClean="0"/>
              <a:t>as  API </a:t>
            </a:r>
            <a:r>
              <a:rPr lang="en-US" dirty="0" smtClean="0"/>
              <a:t>20 E</a:t>
            </a:r>
          </a:p>
          <a:p>
            <a:r>
              <a:rPr lang="en-US" dirty="0" smtClean="0"/>
              <a:t>Serological characterization? To differentiate it from flora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213684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NLF </a:t>
            </a:r>
            <a:r>
              <a:rPr lang="en-US" b="1" dirty="0">
                <a:solidFill>
                  <a:srgbClr val="7030A0"/>
                </a:solidFill>
              </a:rPr>
              <a:t>colonies on XLD media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4344988" cy="48006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129539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Possibility of the organism?</a:t>
            </a:r>
          </a:p>
          <a:p>
            <a:r>
              <a:rPr lang="en-US" dirty="0"/>
              <a:t> </a:t>
            </a:r>
            <a:r>
              <a:rPr lang="en-US" b="0" i="1" dirty="0" smtClean="0"/>
              <a:t>Shigella spp.</a:t>
            </a:r>
            <a:endParaRPr lang="ar-EG" b="0" i="1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Further identification between the spp. by?</a:t>
            </a:r>
          </a:p>
          <a:p>
            <a:pPr marL="457200" indent="-457200">
              <a:buAutoNum type="arabicPeriod"/>
            </a:pPr>
            <a:r>
              <a:rPr lang="en-US" dirty="0"/>
              <a:t>Biochemical reactions as API 20 E</a:t>
            </a:r>
          </a:p>
          <a:p>
            <a:pPr marL="457200" indent="-457200">
              <a:buAutoNum type="arabicPeriod"/>
            </a:pPr>
            <a:r>
              <a:rPr lang="en-US" dirty="0"/>
              <a:t>Serological </a:t>
            </a:r>
            <a:r>
              <a:rPr lang="en-US" dirty="0" smtClean="0"/>
              <a:t>characterization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Disease caused</a:t>
            </a:r>
            <a:r>
              <a:rPr lang="en-US" dirty="0" smtClean="0"/>
              <a:t>: Bacillary dysentery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17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NLF colonies with H2S production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 on XLD media</a:t>
            </a:r>
            <a:endParaRPr lang="ar-EG" b="1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4040188" cy="48006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752600"/>
            <a:ext cx="4041775" cy="4495799"/>
          </a:xfrm>
        </p:spPr>
      </p:pic>
    </p:spTree>
    <p:extLst>
      <p:ext uri="{BB962C8B-B14F-4D97-AF65-F5344CB8AC3E}">
        <p14:creationId xmlns:p14="http://schemas.microsoft.com/office/powerpoint/2010/main" val="341657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654</Words>
  <Application>Microsoft Office PowerPoint</Application>
  <PresentationFormat>On-screen Show (4:3)</PresentationFormat>
  <Paragraphs>129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GIT-block  Microbiology Lab.</vt:lpstr>
      <vt:lpstr>Contents</vt:lpstr>
      <vt:lpstr>PowerPoint Presentation</vt:lpstr>
      <vt:lpstr>Bacterial enteritis </vt:lpstr>
      <vt:lpstr>Lab. Diagnosis </vt:lpstr>
      <vt:lpstr>Culture media </vt:lpstr>
      <vt:lpstr>LF colonies on XLD media</vt:lpstr>
      <vt:lpstr>NLF colonies on XLD media</vt:lpstr>
      <vt:lpstr>NLF colonies with H2S production  on XLD media</vt:lpstr>
      <vt:lpstr>PowerPoint Presentation</vt:lpstr>
      <vt:lpstr>API 20 E</vt:lpstr>
      <vt:lpstr>Vibrio colonies on TCBS media</vt:lpstr>
      <vt:lpstr>Vibrio colonies on TCBS media</vt:lpstr>
      <vt:lpstr>PowerPoint Presentation</vt:lpstr>
      <vt:lpstr>Aspergillus spp. on Sabouraud’s dextrose agar (SDA)  </vt:lpstr>
      <vt:lpstr>Aspergillus by lactophenol cotton blue </vt:lpstr>
      <vt:lpstr>PowerPoint Presentation</vt:lpstr>
      <vt:lpstr>Head of Taenia worm  </vt:lpstr>
      <vt:lpstr>PowerPoint Presentation</vt:lpstr>
      <vt:lpstr>Enterobius vermicularis (pin worm)</vt:lpstr>
      <vt:lpstr>Enterobius vermicularis (pin worm)</vt:lpstr>
      <vt:lpstr>Ascaris larva </vt:lpstr>
      <vt:lpstr>Ascaris larva </vt:lpstr>
      <vt:lpstr>PowerPoint Presentation</vt:lpstr>
      <vt:lpstr>Blood culture </vt:lpstr>
      <vt:lpstr>Blood culture </vt:lpstr>
      <vt:lpstr>Blood culture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GIT-block  Microbiology Lab.</dc:title>
  <dc:creator>CRIZMA-PC&amp;LAPTOP</dc:creator>
  <cp:lastModifiedBy>Sozan Fadl</cp:lastModifiedBy>
  <cp:revision>42</cp:revision>
  <dcterms:created xsi:type="dcterms:W3CDTF">2006-08-16T00:00:00Z</dcterms:created>
  <dcterms:modified xsi:type="dcterms:W3CDTF">2016-11-01T09:42:00Z</dcterms:modified>
</cp:coreProperties>
</file>